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7" r:id="rId2"/>
    <p:sldId id="283" r:id="rId3"/>
    <p:sldId id="316" r:id="rId4"/>
    <p:sldId id="288" r:id="rId5"/>
    <p:sldId id="289" r:id="rId6"/>
    <p:sldId id="290" r:id="rId7"/>
    <p:sldId id="291" r:id="rId8"/>
    <p:sldId id="286" r:id="rId9"/>
    <p:sldId id="317" r:id="rId10"/>
    <p:sldId id="311" r:id="rId11"/>
    <p:sldId id="306" r:id="rId12"/>
    <p:sldId id="318" r:id="rId13"/>
    <p:sldId id="319" r:id="rId14"/>
    <p:sldId id="313" r:id="rId15"/>
    <p:sldId id="324" r:id="rId16"/>
    <p:sldId id="310" r:id="rId17"/>
    <p:sldId id="295" r:id="rId18"/>
    <p:sldId id="322" r:id="rId19"/>
    <p:sldId id="323" r:id="rId20"/>
    <p:sldId id="314" r:id="rId21"/>
    <p:sldId id="309" r:id="rId22"/>
    <p:sldId id="284" r:id="rId23"/>
    <p:sldId id="304" r:id="rId24"/>
    <p:sldId id="315" r:id="rId25"/>
  </p:sldIdLst>
  <p:sldSz cx="9144000" cy="6858000" type="screen4x3"/>
  <p:notesSz cx="6888163" cy="100187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1" autoAdjust="0"/>
    <p:restoredTop sz="86381" autoAdjust="0"/>
  </p:normalViewPr>
  <p:slideViewPr>
    <p:cSldViewPr>
      <p:cViewPr varScale="1">
        <p:scale>
          <a:sx n="71" d="100"/>
          <a:sy n="71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58376AF-2F56-4697-9EE4-AF0C4C5C85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14AAE7-A989-4F34-8039-EBD6E0F571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98831F-9BAC-4D31-9CB2-91BE54B684CC}" type="datetimeFigureOut">
              <a:rPr lang="de-DE"/>
              <a:pPr>
                <a:defRPr/>
              </a:pPr>
              <a:t>05.11.21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9E2922-8668-4F7D-8BE7-5DBF40A748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C31C1F8-9747-4157-8629-C9FAD5A13B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4210E0-00BC-4632-B1F5-BA87448D3F0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9B9CF9D-B738-4886-8A6B-24729FF12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14DEE0-CA43-49A1-9D9B-B6199ABBA7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FE5FF8-B382-44D1-9888-035645D44EAF}" type="datetimeFigureOut">
              <a:rPr lang="de-DE"/>
              <a:pPr>
                <a:defRPr/>
              </a:pPr>
              <a:t>05.11.21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DAA5381D-3908-4C87-BB4C-B550866C70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BDA1780B-6CF1-47D2-B296-215EEE2E56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DB2069-9031-4CEB-864D-46CB8416C2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92D0D2-8629-4A67-80E2-C7265D7AF4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4B6506B-4C93-4535-A4AC-C358F161FD27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16D65A64-0242-4AD7-8AE4-8AD4C34695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68C1AC28-894C-4D38-8CDB-A9395CC4BB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2BD853B4-2051-4B82-80FF-F73D3E2A5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D6E31C3-76DC-4DB5-8792-68B4B6A3E3D2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>
            <a:extLst>
              <a:ext uri="{FF2B5EF4-FFF2-40B4-BE49-F238E27FC236}">
                <a16:creationId xmlns:a16="http://schemas.microsoft.com/office/drawing/2014/main" id="{648E8C26-8BD3-4BB5-955C-9AA17DFA27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izenplatzhalter 2">
            <a:extLst>
              <a:ext uri="{FF2B5EF4-FFF2-40B4-BE49-F238E27FC236}">
                <a16:creationId xmlns:a16="http://schemas.microsoft.com/office/drawing/2014/main" id="{584FE092-E3DC-4E82-80E4-A2CFD5028D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6868" name="Foliennummernplatzhalter 3">
            <a:extLst>
              <a:ext uri="{FF2B5EF4-FFF2-40B4-BE49-F238E27FC236}">
                <a16:creationId xmlns:a16="http://schemas.microsoft.com/office/drawing/2014/main" id="{CD41457E-20B8-4D5F-826A-1E06D58A73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48ACD0-8F30-444A-B4BD-ED957928A659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>
            <a:extLst>
              <a:ext uri="{FF2B5EF4-FFF2-40B4-BE49-F238E27FC236}">
                <a16:creationId xmlns:a16="http://schemas.microsoft.com/office/drawing/2014/main" id="{1622B660-A4EC-459C-BAB6-91C22A1608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>
            <a:extLst>
              <a:ext uri="{FF2B5EF4-FFF2-40B4-BE49-F238E27FC236}">
                <a16:creationId xmlns:a16="http://schemas.microsoft.com/office/drawing/2014/main" id="{238DF8DF-1201-4CF3-B851-BE4F9E6C88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7892" name="Foliennummernplatzhalter 3">
            <a:extLst>
              <a:ext uri="{FF2B5EF4-FFF2-40B4-BE49-F238E27FC236}">
                <a16:creationId xmlns:a16="http://schemas.microsoft.com/office/drawing/2014/main" id="{55FE2E5F-1A6C-4BCD-837F-4EA05DEF3F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F31EEE-C20E-46A0-9C81-3E32780ACD17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366C862E-3D9D-4FF6-9940-467C0E6CA9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E9511E8E-FDCF-4B29-A4CC-13CC9AD9A4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id="{3F2D087E-BDD6-4AA8-A8EB-1CC4D22E5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34FE4EA-DBCA-4942-B0AF-D49C5A1239E8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>
            <a:extLst>
              <a:ext uri="{FF2B5EF4-FFF2-40B4-BE49-F238E27FC236}">
                <a16:creationId xmlns:a16="http://schemas.microsoft.com/office/drawing/2014/main" id="{9915A39F-E8C9-4FFB-BFC9-9DCA69D4DF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>
            <a:extLst>
              <a:ext uri="{FF2B5EF4-FFF2-40B4-BE49-F238E27FC236}">
                <a16:creationId xmlns:a16="http://schemas.microsoft.com/office/drawing/2014/main" id="{8D58D9C3-B393-4F39-858D-697387E1EA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9940" name="Foliennummernplatzhalter 3">
            <a:extLst>
              <a:ext uri="{FF2B5EF4-FFF2-40B4-BE49-F238E27FC236}">
                <a16:creationId xmlns:a16="http://schemas.microsoft.com/office/drawing/2014/main" id="{04C3ABB4-E43A-4FD7-945B-847DD0A8E0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8593B9-67D7-4242-8B55-17873DFFB13D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>
            <a:extLst>
              <a:ext uri="{FF2B5EF4-FFF2-40B4-BE49-F238E27FC236}">
                <a16:creationId xmlns:a16="http://schemas.microsoft.com/office/drawing/2014/main" id="{E3C68F8D-D350-4329-B574-A19243ADAE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>
            <a:extLst>
              <a:ext uri="{FF2B5EF4-FFF2-40B4-BE49-F238E27FC236}">
                <a16:creationId xmlns:a16="http://schemas.microsoft.com/office/drawing/2014/main" id="{6F371F94-215F-494B-ABE6-A79DCBC0B9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0964" name="Foliennummernplatzhalter 3">
            <a:extLst>
              <a:ext uri="{FF2B5EF4-FFF2-40B4-BE49-F238E27FC236}">
                <a16:creationId xmlns:a16="http://schemas.microsoft.com/office/drawing/2014/main" id="{00713B1D-9036-4C9D-9964-561B3A51E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98C3EE-CA4F-4C45-A484-6DD807F8B579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>
            <a:extLst>
              <a:ext uri="{FF2B5EF4-FFF2-40B4-BE49-F238E27FC236}">
                <a16:creationId xmlns:a16="http://schemas.microsoft.com/office/drawing/2014/main" id="{4B8CA477-01C5-4AE8-B92E-BCB4A3E2FB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>
            <a:extLst>
              <a:ext uri="{FF2B5EF4-FFF2-40B4-BE49-F238E27FC236}">
                <a16:creationId xmlns:a16="http://schemas.microsoft.com/office/drawing/2014/main" id="{31B17A62-AF23-4323-B681-112510CEFC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1988" name="Foliennummernplatzhalter 3">
            <a:extLst>
              <a:ext uri="{FF2B5EF4-FFF2-40B4-BE49-F238E27FC236}">
                <a16:creationId xmlns:a16="http://schemas.microsoft.com/office/drawing/2014/main" id="{FD42407A-A19A-4335-A891-AEDAAF81D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9B673-6B2C-4B0D-A237-ED732C117432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>
            <a:extLst>
              <a:ext uri="{FF2B5EF4-FFF2-40B4-BE49-F238E27FC236}">
                <a16:creationId xmlns:a16="http://schemas.microsoft.com/office/drawing/2014/main" id="{222F1AA0-E107-4ECD-8143-940B2C817E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izenplatzhalter 2">
            <a:extLst>
              <a:ext uri="{FF2B5EF4-FFF2-40B4-BE49-F238E27FC236}">
                <a16:creationId xmlns:a16="http://schemas.microsoft.com/office/drawing/2014/main" id="{3F181B72-DAA5-4C89-9418-900DC0120E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3012" name="Foliennummernplatzhalter 3">
            <a:extLst>
              <a:ext uri="{FF2B5EF4-FFF2-40B4-BE49-F238E27FC236}">
                <a16:creationId xmlns:a16="http://schemas.microsoft.com/office/drawing/2014/main" id="{D5ED83DE-ABC7-4F1D-BC72-22B2F98B5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63C5A6-05AD-492B-9B97-A529DC0098D3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>
            <a:extLst>
              <a:ext uri="{FF2B5EF4-FFF2-40B4-BE49-F238E27FC236}">
                <a16:creationId xmlns:a16="http://schemas.microsoft.com/office/drawing/2014/main" id="{166C4E92-E694-44F3-AF42-ADBB1E6BDD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>
            <a:extLst>
              <a:ext uri="{FF2B5EF4-FFF2-40B4-BE49-F238E27FC236}">
                <a16:creationId xmlns:a16="http://schemas.microsoft.com/office/drawing/2014/main" id="{549CC0B3-1045-4953-AFBF-393C737950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4036" name="Foliennummernplatzhalter 3">
            <a:extLst>
              <a:ext uri="{FF2B5EF4-FFF2-40B4-BE49-F238E27FC236}">
                <a16:creationId xmlns:a16="http://schemas.microsoft.com/office/drawing/2014/main" id="{660EC3DD-7C43-4415-91E8-C080361D3E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E3BE6E-8360-4891-B1E3-0F5AE6F92E9F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lienbildplatzhalter 1">
            <a:extLst>
              <a:ext uri="{FF2B5EF4-FFF2-40B4-BE49-F238E27FC236}">
                <a16:creationId xmlns:a16="http://schemas.microsoft.com/office/drawing/2014/main" id="{8A2377ED-5D35-4A81-93BA-9C2FE4FA4D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izenplatzhalter 2">
            <a:extLst>
              <a:ext uri="{FF2B5EF4-FFF2-40B4-BE49-F238E27FC236}">
                <a16:creationId xmlns:a16="http://schemas.microsoft.com/office/drawing/2014/main" id="{86B9600C-3356-447A-AC89-E082CD26DA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5060" name="Foliennummernplatzhalter 3">
            <a:extLst>
              <a:ext uri="{FF2B5EF4-FFF2-40B4-BE49-F238E27FC236}">
                <a16:creationId xmlns:a16="http://schemas.microsoft.com/office/drawing/2014/main" id="{E549BCAE-7119-4F96-A375-FF353E73A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4A806A-1D88-4A80-A2B8-9DFF30A3D022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>
            <a:extLst>
              <a:ext uri="{FF2B5EF4-FFF2-40B4-BE49-F238E27FC236}">
                <a16:creationId xmlns:a16="http://schemas.microsoft.com/office/drawing/2014/main" id="{8200AC21-F3FF-4E7C-ADA6-551E862A9C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>
            <a:extLst>
              <a:ext uri="{FF2B5EF4-FFF2-40B4-BE49-F238E27FC236}">
                <a16:creationId xmlns:a16="http://schemas.microsoft.com/office/drawing/2014/main" id="{985AD33A-07CD-4D24-B008-5882DC5A3C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6084" name="Foliennummernplatzhalter 3">
            <a:extLst>
              <a:ext uri="{FF2B5EF4-FFF2-40B4-BE49-F238E27FC236}">
                <a16:creationId xmlns:a16="http://schemas.microsoft.com/office/drawing/2014/main" id="{908AF419-0708-47CD-BAA4-B76CB05A5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8A1348-318D-495F-ACBC-5CCBCED53148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AC8CCEBD-9B35-4440-814A-C5B2AC389E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3FBA64E6-56AC-4566-B9E6-355DE52636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7CF1BC2D-E914-4A81-9C2F-ECDE19F68B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F9A864-FA91-42AB-81C7-4B44B968F706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id="{7DB7D5DB-36ED-4B30-9399-9032EBA5C6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id="{ED85B653-70B3-46C9-A37B-9B321F39C6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id="{7AC2AB70-84E0-4E87-BDA2-90F62F5157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0355A9-B9FD-4F1E-BD46-334F949CAB49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>
            <a:extLst>
              <a:ext uri="{FF2B5EF4-FFF2-40B4-BE49-F238E27FC236}">
                <a16:creationId xmlns:a16="http://schemas.microsoft.com/office/drawing/2014/main" id="{174107D8-6103-45C4-A2C6-CBC3BECC83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izenplatzhalter 2">
            <a:extLst>
              <a:ext uri="{FF2B5EF4-FFF2-40B4-BE49-F238E27FC236}">
                <a16:creationId xmlns:a16="http://schemas.microsoft.com/office/drawing/2014/main" id="{7502D2A5-0635-41B2-AB6F-47B8F1F3A3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8132" name="Foliennummernplatzhalter 3">
            <a:extLst>
              <a:ext uri="{FF2B5EF4-FFF2-40B4-BE49-F238E27FC236}">
                <a16:creationId xmlns:a16="http://schemas.microsoft.com/office/drawing/2014/main" id="{D868F3FD-E1A1-490B-A740-D531C6385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B5DDE0-87B2-4A33-9A49-478FF5E286AA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lienbildplatzhalter 1">
            <a:extLst>
              <a:ext uri="{FF2B5EF4-FFF2-40B4-BE49-F238E27FC236}">
                <a16:creationId xmlns:a16="http://schemas.microsoft.com/office/drawing/2014/main" id="{D2140EF9-CD49-463F-A652-1545864A8D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izenplatzhalter 2">
            <a:extLst>
              <a:ext uri="{FF2B5EF4-FFF2-40B4-BE49-F238E27FC236}">
                <a16:creationId xmlns:a16="http://schemas.microsoft.com/office/drawing/2014/main" id="{D0D3E229-604E-40D6-8BFF-24894DEFA9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49156" name="Foliennummernplatzhalter 3">
            <a:extLst>
              <a:ext uri="{FF2B5EF4-FFF2-40B4-BE49-F238E27FC236}">
                <a16:creationId xmlns:a16="http://schemas.microsoft.com/office/drawing/2014/main" id="{36CDEE61-835F-44E3-9A47-0F545BA0C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14CB34-F0D7-4493-A7F8-ED6B32CD29D0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bildplatzhalter 1">
            <a:extLst>
              <a:ext uri="{FF2B5EF4-FFF2-40B4-BE49-F238E27FC236}">
                <a16:creationId xmlns:a16="http://schemas.microsoft.com/office/drawing/2014/main" id="{003F06C4-FCD3-4D93-A1E4-3EF62DC04B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izenplatzhalter 2">
            <a:extLst>
              <a:ext uri="{FF2B5EF4-FFF2-40B4-BE49-F238E27FC236}">
                <a16:creationId xmlns:a16="http://schemas.microsoft.com/office/drawing/2014/main" id="{A265AEC0-CF4D-42E9-9494-22882BFCB9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50180" name="Foliennummernplatzhalter 3">
            <a:extLst>
              <a:ext uri="{FF2B5EF4-FFF2-40B4-BE49-F238E27FC236}">
                <a16:creationId xmlns:a16="http://schemas.microsoft.com/office/drawing/2014/main" id="{037D577A-A1D0-4337-B0DB-11636D42A3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66FC5A-7461-457D-B59A-810F0576A70C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>
            <a:extLst>
              <a:ext uri="{FF2B5EF4-FFF2-40B4-BE49-F238E27FC236}">
                <a16:creationId xmlns:a16="http://schemas.microsoft.com/office/drawing/2014/main" id="{64D3C405-176A-44AF-B317-0C77B35888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>
            <a:extLst>
              <a:ext uri="{FF2B5EF4-FFF2-40B4-BE49-F238E27FC236}">
                <a16:creationId xmlns:a16="http://schemas.microsoft.com/office/drawing/2014/main" id="{5F44EECB-4EAF-4B90-8A3A-4884BDD910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29700" name="Foliennummernplatzhalter 3">
            <a:extLst>
              <a:ext uri="{FF2B5EF4-FFF2-40B4-BE49-F238E27FC236}">
                <a16:creationId xmlns:a16="http://schemas.microsoft.com/office/drawing/2014/main" id="{F12A3F38-F259-4CAD-B321-6547BCF0E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64C184-2B40-4F92-8EC3-662A44A5EC3B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2023AE7A-25AA-45BD-94F9-892358BDF0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6806D45C-CB07-4632-BC6E-BA7E435BE9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265DF6AC-55BD-41A6-90DB-40C5C72DCB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E2A8C-5572-401D-94D6-EAEA5CB11C2D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>
            <a:extLst>
              <a:ext uri="{FF2B5EF4-FFF2-40B4-BE49-F238E27FC236}">
                <a16:creationId xmlns:a16="http://schemas.microsoft.com/office/drawing/2014/main" id="{A7A836C1-D936-4A3D-B703-A48EF510A0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>
            <a:extLst>
              <a:ext uri="{FF2B5EF4-FFF2-40B4-BE49-F238E27FC236}">
                <a16:creationId xmlns:a16="http://schemas.microsoft.com/office/drawing/2014/main" id="{C5A7F4A9-5094-4BEE-8A20-A72ABBFBE9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1748" name="Foliennummernplatzhalter 3">
            <a:extLst>
              <a:ext uri="{FF2B5EF4-FFF2-40B4-BE49-F238E27FC236}">
                <a16:creationId xmlns:a16="http://schemas.microsoft.com/office/drawing/2014/main" id="{84B77882-BBB2-435E-B599-D2466DC8C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9208F6-B628-43E2-AFD9-78AA026C825B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>
            <a:extLst>
              <a:ext uri="{FF2B5EF4-FFF2-40B4-BE49-F238E27FC236}">
                <a16:creationId xmlns:a16="http://schemas.microsoft.com/office/drawing/2014/main" id="{C8D6E239-B6CA-45C1-84D1-DEF6F6A8A0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>
            <a:extLst>
              <a:ext uri="{FF2B5EF4-FFF2-40B4-BE49-F238E27FC236}">
                <a16:creationId xmlns:a16="http://schemas.microsoft.com/office/drawing/2014/main" id="{035603D2-7C09-4F99-9C4D-F1358E2F4E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2772" name="Foliennummernplatzhalter 3">
            <a:extLst>
              <a:ext uri="{FF2B5EF4-FFF2-40B4-BE49-F238E27FC236}">
                <a16:creationId xmlns:a16="http://schemas.microsoft.com/office/drawing/2014/main" id="{B669FDC7-FEEE-4AAC-9775-7837075A6F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18878A-5578-4542-BAD4-D824C60403DF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>
            <a:extLst>
              <a:ext uri="{FF2B5EF4-FFF2-40B4-BE49-F238E27FC236}">
                <a16:creationId xmlns:a16="http://schemas.microsoft.com/office/drawing/2014/main" id="{9CA8FB2E-1337-4AAD-8EF8-E6F9A866D4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>
            <a:extLst>
              <a:ext uri="{FF2B5EF4-FFF2-40B4-BE49-F238E27FC236}">
                <a16:creationId xmlns:a16="http://schemas.microsoft.com/office/drawing/2014/main" id="{E2B23039-8F53-4FD2-BEEF-F0FA38101D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3796" name="Foliennummernplatzhalter 3">
            <a:extLst>
              <a:ext uri="{FF2B5EF4-FFF2-40B4-BE49-F238E27FC236}">
                <a16:creationId xmlns:a16="http://schemas.microsoft.com/office/drawing/2014/main" id="{4E12BE69-AE5A-42A8-8AF9-84E4EF2CCC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A1A65A-BAB0-4E4F-BC2E-E6C69E6970CC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5E138BC3-A218-4D67-9AF4-DCFD0106D2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1CA3B52C-7E14-41E5-B3B3-4804A4149D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30B85700-D814-465A-956E-89D043E59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A1E86C-14DA-4547-A6C6-4AC9ADFB2983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>
            <a:extLst>
              <a:ext uri="{FF2B5EF4-FFF2-40B4-BE49-F238E27FC236}">
                <a16:creationId xmlns:a16="http://schemas.microsoft.com/office/drawing/2014/main" id="{9FE7BCF2-F08F-4985-A6C6-8AEEB16496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>
            <a:extLst>
              <a:ext uri="{FF2B5EF4-FFF2-40B4-BE49-F238E27FC236}">
                <a16:creationId xmlns:a16="http://schemas.microsoft.com/office/drawing/2014/main" id="{08F57A8F-DA90-45C5-B912-844F0C64A6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35844" name="Foliennummernplatzhalter 3">
            <a:extLst>
              <a:ext uri="{FF2B5EF4-FFF2-40B4-BE49-F238E27FC236}">
                <a16:creationId xmlns:a16="http://schemas.microsoft.com/office/drawing/2014/main" id="{6CD09C26-EFF5-44F9-BEBF-7412FFC28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7013C2-20D1-406C-9A40-8DD1A5B2A572}" type="slidenum">
              <a:rPr lang="de-DE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de-DE" altLang="de-DE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E72DE2-21A2-419B-9B36-7398A1A216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124B1A-7D5C-4187-B727-A3EA43B05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12DA9B-2890-4CB9-96EC-CAC98EC679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27CE9-76BD-434E-9346-8249AC7531D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513439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893CC3-BA9F-4E56-9145-E88D11E62F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396984-1441-4A09-A718-312B9D959D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0F5B79-9C77-4879-9528-5796D3BB4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FC287-F020-4E15-8183-F33AD3004437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2215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054273-3A0F-41AE-889C-1ACAF50E25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795B6F-7C38-4899-8F6C-08A974D4A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B2921E-7E1F-488F-B9FA-2486ABFF2A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DD767-01EA-4DC5-A5EC-2D9F4F6DC13C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35891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AD3B42-A864-442B-BA67-284BBBA6E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173E2E-973E-4BAF-84A6-660064F625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42063C-0233-4DF8-BAA8-D01FA1445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2E4235-E868-4F1C-A053-3177EF87E2C3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76052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60B7B1-E4EA-4B46-BA4A-245694F11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B0EEDD-9F88-456C-A4C9-FCEF6E3F1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32E09-E98E-48F9-8400-1A25D85919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CAE941-0458-4D86-B772-045FF01EB3B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8261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771725-C970-4905-B781-018C5BFB1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664BD2-D51E-4CFA-9B92-9927795CC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A7759E-5875-47D0-A45C-5F2A395F19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3A9E1-D68F-497C-8F1B-C0E778143644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5259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F4E98D-1254-412E-A3FC-F50459F608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203440-5EC7-4EF3-A692-4578FA644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0BB958-0EF7-48E0-88E9-AE0535D875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57185-0E23-4B19-95A8-E2CA2AE139B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65790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F8F2B6-643F-4A2E-A3A1-2A6EE58A6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D43F40-D2F9-4924-82F7-AC606A63C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EE95BA-9D9A-470B-8515-8F78E0321F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981811-2BCB-4204-99AE-5EC04A34746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60945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AA430A-C0FF-4D9D-9B96-1D3F48139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A01C05E-A907-48F7-AF3C-A75AAB07A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13123C-074B-4184-8663-C0E7072A3A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F569A-538C-4946-B112-07CBF622DD3A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56202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984CEC-1344-402D-81E9-35EBB3F819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27EF2-ECEA-4D60-AF58-7F586D98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B2C7CC-110D-406A-8D85-F873E5B82D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29F0D-69FC-4BD3-8EA7-B7FF26259E11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627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5FD542-46AC-422F-935F-618554C108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1631DA-C37E-436C-9D4F-F5977732E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4CE04D-D413-4610-AAD6-DD99486879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18D2D-5F2C-48FE-84E3-0A9DBD84373D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5442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293BE2-B3A0-4E52-9C33-5154BBDA6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4032A5-1ED0-4A64-9946-E3194A4FE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74AB7A-7CB3-46A0-92CB-DBB2CD0102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697551D-8217-4518-9EAA-C809E5790E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A49A3D-0E0D-4E9B-B65D-7976F8DA28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B53370-B308-4E29-91A7-63D28597E0BB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1">
            <a:extLst>
              <a:ext uri="{FF2B5EF4-FFF2-40B4-BE49-F238E27FC236}">
                <a16:creationId xmlns:a16="http://schemas.microsoft.com/office/drawing/2014/main" id="{3D7CF4CD-2299-4F89-8E9E-1387FB7E24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35000"/>
            <a:ext cx="5395913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A3317C15-77F0-4611-A075-A6AFD8E5A4B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l"/>
            <a:r>
              <a:rPr lang="de-DE" altLang="de-DE" sz="2800">
                <a:solidFill>
                  <a:schemeClr val="bg1"/>
                </a:solidFill>
              </a:rPr>
              <a:t>Was treibt uns im Leben an?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831424A-D917-4C82-9852-47C311DAAB5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defRPr/>
            </a:pPr>
            <a:endParaRPr lang="de-DE" altLang="de-DE" dirty="0">
              <a:solidFill>
                <a:schemeClr val="bg1"/>
              </a:solidFill>
            </a:endParaRPr>
          </a:p>
          <a:p>
            <a:pPr>
              <a:defRPr/>
            </a:pPr>
            <a:endParaRPr lang="de-DE" altLang="de-DE" dirty="0">
              <a:solidFill>
                <a:schemeClr val="bg1"/>
              </a:solidFill>
            </a:endParaRPr>
          </a:p>
          <a:p>
            <a:pPr>
              <a:defRPr/>
            </a:pPr>
            <a:endParaRPr lang="de-DE" altLang="de-DE" dirty="0">
              <a:solidFill>
                <a:schemeClr val="bg1"/>
              </a:solidFill>
            </a:endParaRPr>
          </a:p>
          <a:p>
            <a:pPr>
              <a:defRPr/>
            </a:pPr>
            <a:endParaRPr lang="de-DE" altLang="de-DE" dirty="0">
              <a:solidFill>
                <a:schemeClr val="bg1"/>
              </a:solidFill>
            </a:endParaRPr>
          </a:p>
          <a:p>
            <a:pPr>
              <a:defRPr/>
            </a:pPr>
            <a:endParaRPr lang="de-DE" altLang="de-DE" dirty="0">
              <a:solidFill>
                <a:schemeClr val="bg1"/>
              </a:solidFill>
            </a:endParaRPr>
          </a:p>
          <a:p>
            <a:pPr>
              <a:defRPr/>
            </a:pPr>
            <a:endParaRPr lang="de-DE" altLang="de-DE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de-DE" altLang="de-DE" sz="2400" dirty="0">
                <a:solidFill>
                  <a:schemeClr val="bg1"/>
                </a:solidFill>
              </a:rPr>
              <a:t>Bedürfnisse</a:t>
            </a:r>
            <a:r>
              <a:rPr lang="de-DE" altLang="de-DE" dirty="0">
                <a:solidFill>
                  <a:schemeClr val="bg1"/>
                </a:solidFill>
              </a:rPr>
              <a:t>	   		</a:t>
            </a:r>
            <a:endParaRPr lang="de-DE" dirty="0"/>
          </a:p>
        </p:txBody>
      </p:sp>
      <p:pic>
        <p:nvPicPr>
          <p:cNvPr id="11268" name="Grafik 1">
            <a:extLst>
              <a:ext uri="{FF2B5EF4-FFF2-40B4-BE49-F238E27FC236}">
                <a16:creationId xmlns:a16="http://schemas.microsoft.com/office/drawing/2014/main" id="{F89A4252-5263-499D-9645-A81FCCBFA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20859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Grafik 5">
            <a:extLst>
              <a:ext uri="{FF2B5EF4-FFF2-40B4-BE49-F238E27FC236}">
                <a16:creationId xmlns:a16="http://schemas.microsoft.com/office/drawing/2014/main" id="{558BEE6A-3585-4CA9-9A79-25A37D1A2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916113"/>
            <a:ext cx="26050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Grafik 6">
            <a:extLst>
              <a:ext uri="{FF2B5EF4-FFF2-40B4-BE49-F238E27FC236}">
                <a16:creationId xmlns:a16="http://schemas.microsoft.com/office/drawing/2014/main" id="{9EA3D6A9-3037-434B-8ABA-76D7ECEE9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916113"/>
            <a:ext cx="25161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feld 2">
            <a:extLst>
              <a:ext uri="{FF2B5EF4-FFF2-40B4-BE49-F238E27FC236}">
                <a16:creationId xmlns:a16="http://schemas.microsoft.com/office/drawing/2014/main" id="{8C0A2413-E7BD-43E2-B4CD-505DF3D77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5229225"/>
            <a:ext cx="109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bg1"/>
                </a:solidFill>
              </a:rPr>
              <a:t>Motive</a:t>
            </a:r>
          </a:p>
        </p:txBody>
      </p:sp>
      <p:sp>
        <p:nvSpPr>
          <p:cNvPr id="11272" name="Textfeld 3">
            <a:extLst>
              <a:ext uri="{FF2B5EF4-FFF2-40B4-BE49-F238E27FC236}">
                <a16:creationId xmlns:a16="http://schemas.microsoft.com/office/drawing/2014/main" id="{877BD8DA-6AD9-45FB-9CC8-739B42D2E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5229225"/>
            <a:ext cx="1333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bg1"/>
                </a:solidFill>
              </a:rPr>
              <a:t>Handeln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84354B97-E170-47D7-9382-81AEB4F78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1412875"/>
            <a:ext cx="7272338" cy="1143000"/>
          </a:xfrm>
        </p:spPr>
        <p:txBody>
          <a:bodyPr/>
          <a:lstStyle/>
          <a:p>
            <a:pPr algn="just"/>
            <a:r>
              <a:rPr lang="de-DE" altLang="de-DE" sz="2400">
                <a:solidFill>
                  <a:schemeClr val="bg1"/>
                </a:solidFill>
              </a:rPr>
              <a:t>Motive lenken unsere Aufmerksamkeit und unsere Emotionen und lassen uns unsere Umwelt je nach ihrer Ausprägung wahrnehmen und entsprechend handeln.</a:t>
            </a:r>
          </a:p>
        </p:txBody>
      </p:sp>
      <p:sp>
        <p:nvSpPr>
          <p:cNvPr id="12291" name="Textfeld 4">
            <a:extLst>
              <a:ext uri="{FF2B5EF4-FFF2-40B4-BE49-F238E27FC236}">
                <a16:creationId xmlns:a16="http://schemas.microsoft.com/office/drawing/2014/main" id="{F2F17135-3B1E-49A4-997A-BC161691A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4813"/>
            <a:ext cx="18462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400">
                <a:solidFill>
                  <a:schemeClr val="bg1"/>
                </a:solidFill>
              </a:rPr>
              <a:t>Motive</a:t>
            </a:r>
          </a:p>
        </p:txBody>
      </p:sp>
      <p:sp>
        <p:nvSpPr>
          <p:cNvPr id="12292" name="Datumsplatzhalter 3">
            <a:extLst>
              <a:ext uri="{FF2B5EF4-FFF2-40B4-BE49-F238E27FC236}">
                <a16:creationId xmlns:a16="http://schemas.microsoft.com/office/drawing/2014/main" id="{3165C56B-E399-43B8-9081-CC15A5AF251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2254250" y="2011363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sz="1400"/>
              <a:t>2015</a:t>
            </a:r>
          </a:p>
        </p:txBody>
      </p:sp>
      <p:sp>
        <p:nvSpPr>
          <p:cNvPr id="12293" name="Text Box 6">
            <a:extLst>
              <a:ext uri="{FF2B5EF4-FFF2-40B4-BE49-F238E27FC236}">
                <a16:creationId xmlns:a16="http://schemas.microsoft.com/office/drawing/2014/main" id="{D858AD20-2509-467B-83C1-EAD3C2BB6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68638"/>
            <a:ext cx="2089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>
                <a:solidFill>
                  <a:schemeClr val="bg1"/>
                </a:solidFill>
                <a:ea typeface="ＭＳ Ｐゴシック" panose="020B0600070205080204" pitchFamily="34" charset="-128"/>
              </a:rPr>
              <a:t>Beziehungsmotiv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  <a:ea typeface="ＭＳ Ｐゴシック" panose="020B0600070205080204" pitchFamily="34" charset="-128"/>
              </a:rPr>
              <a:t>		</a:t>
            </a:r>
          </a:p>
        </p:txBody>
      </p:sp>
      <p:sp>
        <p:nvSpPr>
          <p:cNvPr id="12294" name="Text Box 7">
            <a:extLst>
              <a:ext uri="{FF2B5EF4-FFF2-40B4-BE49-F238E27FC236}">
                <a16:creationId xmlns:a16="http://schemas.microsoft.com/office/drawing/2014/main" id="{F3CE60C7-DCAA-4EDD-8719-C5EA9C8FF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3068638"/>
            <a:ext cx="1763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Machtmotiv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  <a:ea typeface="ＭＳ Ｐゴシック" panose="020B0600070205080204" pitchFamily="34" charset="-128"/>
              </a:rPr>
              <a:t>		</a:t>
            </a:r>
          </a:p>
        </p:txBody>
      </p:sp>
      <p:pic>
        <p:nvPicPr>
          <p:cNvPr id="12295" name="Grafik 3">
            <a:extLst>
              <a:ext uri="{FF2B5EF4-FFF2-40B4-BE49-F238E27FC236}">
                <a16:creationId xmlns:a16="http://schemas.microsoft.com/office/drawing/2014/main" id="{182BBF5E-C144-4E8F-B3A3-C9E31BCEA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2809875"/>
            <a:ext cx="14954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>
            <a:extLst>
              <a:ext uri="{FF2B5EF4-FFF2-40B4-BE49-F238E27FC236}">
                <a16:creationId xmlns:a16="http://schemas.microsoft.com/office/drawing/2014/main" id="{4EDADD9D-99CB-4C2B-8FF1-3E16B4745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36838"/>
            <a:ext cx="12715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Inhaltsplatzhalter 3">
            <a:extLst>
              <a:ext uri="{FF2B5EF4-FFF2-40B4-BE49-F238E27FC236}">
                <a16:creationId xmlns:a16="http://schemas.microsoft.com/office/drawing/2014/main" id="{FAE2E8C1-D5D0-443C-A28B-011D7D421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5"/>
          <a:stretch>
            <a:fillRect/>
          </a:stretch>
        </p:blipFill>
        <p:spPr bwMode="auto">
          <a:xfrm>
            <a:off x="2909888" y="4854575"/>
            <a:ext cx="13081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8">
            <a:extLst>
              <a:ext uri="{FF2B5EF4-FFF2-40B4-BE49-F238E27FC236}">
                <a16:creationId xmlns:a16="http://schemas.microsoft.com/office/drawing/2014/main" id="{1CA47D74-77D3-4769-AA58-878F8F03E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4862513"/>
            <a:ext cx="190817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defTabSz="4572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1600" b="1">
                <a:solidFill>
                  <a:schemeClr val="bg1"/>
                </a:solidFill>
                <a:ea typeface="ＭＳ Ｐゴシック" panose="020B0600070205080204" pitchFamily="34" charset="-128"/>
              </a:rPr>
              <a:t>Leistungsmotiv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80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299" name="Picture 2">
            <a:extLst>
              <a:ext uri="{FF2B5EF4-FFF2-40B4-BE49-F238E27FC236}">
                <a16:creationId xmlns:a16="http://schemas.microsoft.com/office/drawing/2014/main" id="{94486B05-6869-40BE-986C-568BBCEC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39487" r="51292" b="13496"/>
          <a:stretch>
            <a:fillRect/>
          </a:stretch>
        </p:blipFill>
        <p:spPr bwMode="auto">
          <a:xfrm>
            <a:off x="6740525" y="4862513"/>
            <a:ext cx="1539875" cy="1287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0" name="Textfeld 1">
            <a:extLst>
              <a:ext uri="{FF2B5EF4-FFF2-40B4-BE49-F238E27FC236}">
                <a16:creationId xmlns:a16="http://schemas.microsoft.com/office/drawing/2014/main" id="{40C9E49C-234E-4B0C-8308-08EFF027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5076825"/>
            <a:ext cx="162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Freiheitsmotiv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042EECFE-5907-4359-B91A-BED0D029D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3" y="668338"/>
            <a:ext cx="777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chemeClr val="bg1"/>
                </a:solidFill>
                <a:ea typeface="ＭＳ Ｐゴシック" panose="020B0600070205080204" pitchFamily="34" charset="-128"/>
              </a:rPr>
              <a:t>Das Beziehungsmotivs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82F03BD-0AE9-4061-A00F-C331A1987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12875"/>
            <a:ext cx="72009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1800" dirty="0">
                <a:solidFill>
                  <a:schemeClr val="bg1"/>
                </a:solidFill>
                <a:ea typeface="ＭＳ Ｐゴシック" pitchFamily="-108" charset="-128"/>
              </a:rPr>
              <a:t>  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soziale Kontakte aufbauen und pflegen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auf andere Menschen zugehen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Gefühle zeigen bzw. austauschen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Schutz, Nähe und Geborgenheit finden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Freundschaften aufbauen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Konflikte austragen und lösen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Geselligkeit und Unterhaltung finden</a:t>
            </a:r>
          </a:p>
          <a:p>
            <a:pPr eaLnBrk="1" hangingPunct="1">
              <a:spcBef>
                <a:spcPct val="0"/>
              </a:spcBef>
              <a:defRPr/>
            </a:pPr>
            <a:endParaRPr lang="de-DE" altLang="de-DE" sz="18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de-DE" altLang="de-DE" sz="18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Gefühle 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der Nähe</a:t>
            </a:r>
            <a:r>
              <a:rPr lang="de-DE" altLang="de-DE" sz="2000" b="1" dirty="0">
                <a:solidFill>
                  <a:schemeClr val="bg1"/>
                </a:solidFill>
                <a:ea typeface="ＭＳ Ｐゴシック" pitchFamily="-108" charset="-128"/>
              </a:rPr>
              <a:t>, 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Wärme</a:t>
            </a:r>
            <a:r>
              <a:rPr lang="de-DE" altLang="de-DE" sz="2000" b="1" dirty="0">
                <a:solidFill>
                  <a:schemeClr val="bg1"/>
                </a:solidFill>
                <a:ea typeface="ＭＳ Ｐゴシック" pitchFamily="-108" charset="-128"/>
              </a:rPr>
              <a:t>, 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Sicherheit</a:t>
            </a:r>
            <a:r>
              <a:rPr lang="de-DE" altLang="de-DE" sz="2000" b="1" dirty="0">
                <a:solidFill>
                  <a:schemeClr val="bg1"/>
                </a:solidFill>
                <a:ea typeface="ＭＳ Ｐゴシック" pitchFamily="-108" charset="-128"/>
              </a:rPr>
              <a:t> 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und</a:t>
            </a:r>
            <a:r>
              <a:rPr lang="de-DE" altLang="de-DE" sz="2000" b="1" dirty="0">
                <a:solidFill>
                  <a:schemeClr val="bg1"/>
                </a:solidFill>
                <a:ea typeface="ＭＳ Ｐゴシック" pitchFamily="-108" charset="-128"/>
              </a:rPr>
              <a:t> 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Liebe</a:t>
            </a:r>
          </a:p>
        </p:txBody>
      </p:sp>
      <p:pic>
        <p:nvPicPr>
          <p:cNvPr id="13316" name="Grafik 3">
            <a:extLst>
              <a:ext uri="{FF2B5EF4-FFF2-40B4-BE49-F238E27FC236}">
                <a16:creationId xmlns:a16="http://schemas.microsoft.com/office/drawing/2014/main" id="{EFE25B5B-76E4-4257-B57C-4D9B08454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05038"/>
            <a:ext cx="31115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2D1AE8BA-7A80-4F1C-A485-66C666FD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04813"/>
            <a:ext cx="8496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chemeClr val="bg1"/>
                </a:solidFill>
                <a:ea typeface="ＭＳ Ｐゴシック" panose="020B0600070205080204" pitchFamily="34" charset="-128"/>
              </a:rPr>
              <a:t>Das Leistungsmotivs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628DBAB-C952-47EA-890E-6E7F1D74B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025" y="779463"/>
            <a:ext cx="7056438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400" b="1" dirty="0">
                <a:solidFill>
                  <a:schemeClr val="bg1"/>
                </a:solidFill>
                <a:latin typeface="Arial Unicode MS" pitchFamily="-108" charset="0"/>
                <a:ea typeface="ＭＳ Ｐゴシック" pitchFamily="-108" charset="-128"/>
              </a:rPr>
              <a:t> 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Kompetenzen oder Fähigkeiten erweitern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Erfolge finden 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Aufgaben oder Probleme lösen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Anforderungen genügen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Herausforderungen suchen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aus Fehlern lernen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Prüfungen bestehen wollen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Gefühle 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von Neugier</a:t>
            </a:r>
            <a:r>
              <a:rPr lang="de-DE" altLang="de-DE" sz="2000" b="1" dirty="0">
                <a:solidFill>
                  <a:schemeClr val="bg1"/>
                </a:solidFill>
                <a:ea typeface="ＭＳ Ｐゴシック" pitchFamily="-108" charset="-128"/>
              </a:rPr>
              <a:t>, 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Interesse</a:t>
            </a:r>
            <a:r>
              <a:rPr lang="de-DE" altLang="de-DE" sz="2000" b="1" dirty="0">
                <a:solidFill>
                  <a:schemeClr val="bg1"/>
                </a:solidFill>
                <a:ea typeface="ＭＳ Ｐゴシック" pitchFamily="-108" charset="-128"/>
              </a:rPr>
              <a:t>, 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Spaß</a:t>
            </a:r>
            <a:r>
              <a:rPr lang="de-DE" altLang="de-DE" sz="2000" b="1" dirty="0">
                <a:solidFill>
                  <a:schemeClr val="bg1"/>
                </a:solidFill>
                <a:ea typeface="ＭＳ Ｐゴシック" pitchFamily="-108" charset="-128"/>
              </a:rPr>
              <a:t> </a:t>
            </a:r>
            <a:r>
              <a:rPr lang="de-DE" altLang="de-DE" sz="1800" dirty="0">
                <a:solidFill>
                  <a:schemeClr val="bg1"/>
                </a:solidFill>
                <a:ea typeface="ＭＳ Ｐゴシック" pitchFamily="-108" charset="-128"/>
              </a:rPr>
              <a:t>und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Begeisterung</a:t>
            </a:r>
            <a:r>
              <a:rPr lang="de-DE" altLang="de-DE" sz="2000" b="1" dirty="0">
                <a:solidFill>
                  <a:schemeClr val="bg1"/>
                </a:solidFill>
                <a:ea typeface="ＭＳ Ｐゴシック" pitchFamily="-108" charset="-128"/>
              </a:rPr>
              <a:t> </a:t>
            </a:r>
            <a:br>
              <a:rPr lang="de-DE" altLang="de-DE" sz="2000" b="1" dirty="0">
                <a:solidFill>
                  <a:schemeClr val="bg1"/>
                </a:solidFill>
                <a:ea typeface="ＭＳ Ｐゴシック" pitchFamily="-108" charset="-128"/>
              </a:rPr>
            </a:b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für</a:t>
            </a:r>
            <a:r>
              <a:rPr lang="de-DE" altLang="de-DE" sz="1800" dirty="0">
                <a:solidFill>
                  <a:schemeClr val="bg1"/>
                </a:solidFill>
                <a:ea typeface="ＭＳ Ｐゴシック" pitchFamily="-108" charset="-128"/>
              </a:rPr>
              <a:t> 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eine</a:t>
            </a:r>
            <a:r>
              <a:rPr lang="de-DE" altLang="de-DE" sz="1800" dirty="0">
                <a:solidFill>
                  <a:schemeClr val="bg1"/>
                </a:solidFill>
                <a:ea typeface="ＭＳ Ｐゴシック" pitchFamily="-108" charset="-128"/>
              </a:rPr>
              <a:t> 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Aufgabe</a:t>
            </a:r>
          </a:p>
        </p:txBody>
      </p:sp>
      <p:pic>
        <p:nvPicPr>
          <p:cNvPr id="14340" name="Inhaltsplatzhalter 3">
            <a:extLst>
              <a:ext uri="{FF2B5EF4-FFF2-40B4-BE49-F238E27FC236}">
                <a16:creationId xmlns:a16="http://schemas.microsoft.com/office/drawing/2014/main" id="{5A584852-6159-4C06-B7E1-75166F4C8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5"/>
          <a:stretch>
            <a:fillRect/>
          </a:stretch>
        </p:blipFill>
        <p:spPr bwMode="auto">
          <a:xfrm>
            <a:off x="5338763" y="1989138"/>
            <a:ext cx="3481387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3">
            <a:extLst>
              <a:ext uri="{FF2B5EF4-FFF2-40B4-BE49-F238E27FC236}">
                <a16:creationId xmlns:a16="http://schemas.microsoft.com/office/drawing/2014/main" id="{0C5B2AB0-9FA6-45B8-B8B8-0B97F49F0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81025"/>
            <a:ext cx="8353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800">
                <a:solidFill>
                  <a:schemeClr val="bg1"/>
                </a:solidFill>
                <a:ea typeface="ＭＳ Ｐゴシック" panose="020B0600070205080204" pitchFamily="34" charset="-128"/>
              </a:rPr>
              <a:t>Das Machtmotiv</a:t>
            </a:r>
            <a:br>
              <a:rPr lang="de-DE" altLang="de-DE" sz="280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endParaRPr lang="de-DE" altLang="de-DE" sz="2800">
              <a:solidFill>
                <a:schemeClr val="bg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AA0EBB8-5A77-400F-8D3D-2164E7856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41438"/>
            <a:ext cx="792162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Wissen und Können weitergeben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Einfluss auf andere oder eine Situation nehmen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Verantwortung übernehmen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Andere begeistern / überzeugen  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Aufgaben verteilen, anleiten und führen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  Wünsche und Ziele durchsetzen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Gefühle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der</a:t>
            </a:r>
            <a:r>
              <a:rPr lang="de-DE" altLang="de-DE" sz="2000" b="1" dirty="0">
                <a:solidFill>
                  <a:schemeClr val="bg1"/>
                </a:solidFill>
                <a:ea typeface="ＭＳ Ｐゴシック" pitchFamily="-108" charset="-128"/>
              </a:rPr>
              <a:t> 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Stärke</a:t>
            </a:r>
            <a:r>
              <a:rPr lang="de-DE" altLang="de-DE" sz="2000" b="1" dirty="0">
                <a:solidFill>
                  <a:schemeClr val="bg1"/>
                </a:solidFill>
                <a:ea typeface="ＭＳ Ｐゴシック" pitchFamily="-108" charset="-128"/>
              </a:rPr>
              <a:t> </a:t>
            </a: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oder Überlegenheit</a:t>
            </a: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</p:txBody>
      </p:sp>
      <p:pic>
        <p:nvPicPr>
          <p:cNvPr id="15364" name="Grafik 3">
            <a:extLst>
              <a:ext uri="{FF2B5EF4-FFF2-40B4-BE49-F238E27FC236}">
                <a16:creationId xmlns:a16="http://schemas.microsoft.com/office/drawing/2014/main" id="{7F2D4FAA-C508-4F58-873B-2CF2FC14A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1989138"/>
            <a:ext cx="19589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46C298-7397-4C3C-99FE-D5588DF2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620713"/>
            <a:ext cx="8280400" cy="747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800" dirty="0">
                <a:solidFill>
                  <a:schemeClr val="bg1"/>
                </a:solidFill>
                <a:ea typeface="ＭＳ Ｐゴシック" pitchFamily="-108" charset="-128"/>
              </a:rPr>
              <a:t>Das Freiheitsmotiv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Streben nach Unabhängigkeit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Streben nach Eigenständigkeit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Selbsterkenntnis</a:t>
            </a:r>
          </a:p>
          <a:p>
            <a:pPr marL="342900" indent="-342900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marL="342900" indent="-342900" eaLnBrk="1" hangingPunct="1">
              <a:spcBef>
                <a:spcPct val="0"/>
              </a:spcBef>
              <a:buClr>
                <a:schemeClr val="bg1"/>
              </a:buClr>
              <a:buFont typeface="Wingdings" panose="05000000000000000000" pitchFamily="2" charset="2"/>
              <a:buChar char="Ø"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Selbstentwicklung</a:t>
            </a:r>
            <a:b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</a:b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defRPr/>
            </a:pP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defRPr/>
            </a:pP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defRPr/>
            </a:pP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Clr>
                <a:schemeClr val="hlink"/>
              </a:buClr>
              <a:defRPr/>
            </a:pPr>
            <a:endParaRPr lang="de-DE" altLang="de-DE" sz="2000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FontTx/>
              <a:buNone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Gefühle </a:t>
            </a:r>
          </a:p>
          <a:p>
            <a:pPr algn="ctr" eaLnBrk="1" hangingPunct="1">
              <a:spcBef>
                <a:spcPct val="0"/>
              </a:spcBef>
              <a:buClr>
                <a:schemeClr val="hlink"/>
              </a:buClr>
              <a:buFontTx/>
              <a:buNone/>
              <a:defRPr/>
            </a:pPr>
            <a:r>
              <a:rPr lang="de-DE" altLang="de-DE" sz="2000" dirty="0">
                <a:solidFill>
                  <a:schemeClr val="bg1"/>
                </a:solidFill>
                <a:ea typeface="ＭＳ Ｐゴシック" pitchFamily="-108" charset="-128"/>
              </a:rPr>
              <a:t>von Vertrauen in die eigenen Fähigkeiten und des Frei seins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2400" b="1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b="1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b="1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b="1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b="1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b="1" dirty="0">
              <a:solidFill>
                <a:schemeClr val="bg1"/>
              </a:solidFill>
              <a:ea typeface="ＭＳ Ｐゴシック" pitchFamily="-10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dirty="0">
              <a:solidFill>
                <a:schemeClr val="bg1"/>
              </a:solidFill>
              <a:ea typeface="ＭＳ Ｐゴシック" pitchFamily="-108" charset="-128"/>
            </a:endParaRP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F751600A-641F-49D5-908D-206100ED0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39487" r="51292" b="13496"/>
          <a:stretch>
            <a:fillRect/>
          </a:stretch>
        </p:blipFill>
        <p:spPr bwMode="auto">
          <a:xfrm>
            <a:off x="5219700" y="1196975"/>
            <a:ext cx="307975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9F8D4D-E6E8-4307-ABBF-A99FDCA2D158}"/>
              </a:ext>
            </a:extLst>
          </p:cNvPr>
          <p:cNvSpPr txBox="1">
            <a:spLocks/>
          </p:cNvSpPr>
          <p:nvPr/>
        </p:nvSpPr>
        <p:spPr>
          <a:xfrm>
            <a:off x="250825" y="1773238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  <a:defRPr/>
            </a:pPr>
            <a:r>
              <a:rPr lang="de-DE" altLang="de-DE" sz="2800" dirty="0">
                <a:solidFill>
                  <a:schemeClr val="bg1"/>
                </a:solidFill>
              </a:rPr>
              <a:t>Selbstkompetenzen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e-DE" altLang="de-DE" sz="2800" kern="0" dirty="0">
                <a:solidFill>
                  <a:schemeClr val="bg1"/>
                </a:solidFill>
              </a:rPr>
              <a:t>Selbstmotivierung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de-DE" altLang="de-DE" sz="2800" kern="0" dirty="0">
                <a:solidFill>
                  <a:schemeClr val="bg1"/>
                </a:solidFill>
              </a:rPr>
              <a:t>Selbstberuhigung</a:t>
            </a:r>
          </a:p>
        </p:txBody>
      </p:sp>
      <p:sp>
        <p:nvSpPr>
          <p:cNvPr id="17411" name="Textfeld 1">
            <a:extLst>
              <a:ext uri="{FF2B5EF4-FFF2-40B4-BE49-F238E27FC236}">
                <a16:creationId xmlns:a16="http://schemas.microsoft.com/office/drawing/2014/main" id="{7F815A33-2A3D-4F93-8BA4-0A43DB5D2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922338"/>
            <a:ext cx="8424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chemeClr val="bg1"/>
                </a:solidFill>
              </a:rPr>
              <a:t>Was steuert unsere Handlungen?</a:t>
            </a:r>
          </a:p>
        </p:txBody>
      </p:sp>
      <p:sp>
        <p:nvSpPr>
          <p:cNvPr id="17412" name="Textfeld 1">
            <a:extLst>
              <a:ext uri="{FF2B5EF4-FFF2-40B4-BE49-F238E27FC236}">
                <a16:creationId xmlns:a16="http://schemas.microsoft.com/office/drawing/2014/main" id="{A49C3D6A-D0CF-4034-960E-87913E0D5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8" y="3789363"/>
            <a:ext cx="59912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de-DE" altLang="de-DE" sz="2800">
                <a:solidFill>
                  <a:schemeClr val="bg1"/>
                </a:solidFill>
              </a:rPr>
              <a:t>Handlungs- und Lageorientierung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BD7C2452-D99A-41A5-8959-B55674C8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r>
              <a:rPr lang="de-DE" altLang="de-DE">
                <a:solidFill>
                  <a:schemeClr val="bg1"/>
                </a:solidFill>
              </a:rPr>
              <a:t>Selbstmotivation</a:t>
            </a:r>
          </a:p>
        </p:txBody>
      </p:sp>
      <p:sp>
        <p:nvSpPr>
          <p:cNvPr id="18435" name="Inhaltsplatzhalter 2">
            <a:extLst>
              <a:ext uri="{FF2B5EF4-FFF2-40B4-BE49-F238E27FC236}">
                <a16:creationId xmlns:a16="http://schemas.microsoft.com/office/drawing/2014/main" id="{EA52AE27-4C00-4FE5-B099-00648EEA4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Die Fähigkeit die eigene Motivation auch dann aufrecht zu erhalten, wenn schwierige oder unangenehme Phasen des Lernens zu bewältigen sind.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865EE1C7-B973-4E37-AB6F-7DA76BA7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de-DE" altLang="de-DE">
                <a:solidFill>
                  <a:schemeClr val="bg1"/>
                </a:solidFill>
              </a:rPr>
              <a:t>Selbstberuhigung</a:t>
            </a:r>
          </a:p>
        </p:txBody>
      </p:sp>
      <p:sp>
        <p:nvSpPr>
          <p:cNvPr id="19459" name="Inhaltsplatzhalter 2">
            <a:extLst>
              <a:ext uri="{FF2B5EF4-FFF2-40B4-BE49-F238E27FC236}">
                <a16:creationId xmlns:a16="http://schemas.microsoft.com/office/drawing/2014/main" id="{8EA70840-D591-42F8-B52E-D38A5D5E3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3368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Die Fähigkeit, negative Gefühle wie Angst und Enttäuschung nachhaltig zu bewältigen.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301760FF-047B-4C26-A14D-0528D0E91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143000"/>
          </a:xfrm>
        </p:spPr>
        <p:txBody>
          <a:bodyPr/>
          <a:lstStyle/>
          <a:p>
            <a:r>
              <a:rPr lang="de-DE" altLang="de-DE">
                <a:solidFill>
                  <a:schemeClr val="bg1"/>
                </a:solidFill>
              </a:rPr>
              <a:t>Selbstbestimmung</a:t>
            </a:r>
          </a:p>
        </p:txBody>
      </p:sp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id="{52FE6DFB-252F-4ACD-B056-C369A00DC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3368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Die Fähigkeit, Absichten mit eigenen Motiven zu verbinden.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B76646C8-1B90-4626-870F-774C74169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2276475"/>
            <a:ext cx="7772400" cy="1470025"/>
          </a:xfrm>
        </p:spPr>
        <p:txBody>
          <a:bodyPr/>
          <a:lstStyle/>
          <a:p>
            <a:r>
              <a:rPr lang="de-DE" altLang="de-DE">
                <a:solidFill>
                  <a:schemeClr val="bg1"/>
                </a:solidFill>
              </a:rPr>
              <a:t>Persönliche Kompetenzen entdecken und entwickeln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feld 1">
            <a:extLst>
              <a:ext uri="{FF2B5EF4-FFF2-40B4-BE49-F238E27FC236}">
                <a16:creationId xmlns:a16="http://schemas.microsoft.com/office/drawing/2014/main" id="{176215F6-7929-4889-956A-397223D24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908050"/>
            <a:ext cx="476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chemeClr val="bg1"/>
                </a:solidFill>
              </a:rPr>
              <a:t>Handlungs- und Lageorientierung</a:t>
            </a:r>
          </a:p>
        </p:txBody>
      </p:sp>
      <p:pic>
        <p:nvPicPr>
          <p:cNvPr id="21507" name="Grafik 1">
            <a:extLst>
              <a:ext uri="{FF2B5EF4-FFF2-40B4-BE49-F238E27FC236}">
                <a16:creationId xmlns:a16="http://schemas.microsoft.com/office/drawing/2014/main" id="{ACD701A9-8EBC-4027-AA2A-89A8259B73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565400"/>
            <a:ext cx="2376487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feld 2">
            <a:extLst>
              <a:ext uri="{FF2B5EF4-FFF2-40B4-BE49-F238E27FC236}">
                <a16:creationId xmlns:a16="http://schemas.microsoft.com/office/drawing/2014/main" id="{DC4711B4-20C9-46E3-BA54-BD62FA60A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1541463"/>
            <a:ext cx="7764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Fähigkeit Absichten gegen äußere und innere Widerstände durchzusetzen.</a:t>
            </a:r>
          </a:p>
        </p:txBody>
      </p:sp>
      <p:sp>
        <p:nvSpPr>
          <p:cNvPr id="21509" name="Textfeld 3">
            <a:extLst>
              <a:ext uri="{FF2B5EF4-FFF2-40B4-BE49-F238E27FC236}">
                <a16:creationId xmlns:a16="http://schemas.microsoft.com/office/drawing/2014/main" id="{335B037A-93D2-4D87-AEC9-0E54AAC25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636838"/>
            <a:ext cx="2754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Handlungsorientiert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Trotz widriger Umstände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oder Misserfolg weiter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handlungsfähig bleiben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und an Zielen festhalten.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Gestalter</a:t>
            </a:r>
          </a:p>
        </p:txBody>
      </p:sp>
      <p:sp>
        <p:nvSpPr>
          <p:cNvPr id="21510" name="Textfeld 5">
            <a:extLst>
              <a:ext uri="{FF2B5EF4-FFF2-40B4-BE49-F238E27FC236}">
                <a16:creationId xmlns:a16="http://schemas.microsoft.com/office/drawing/2014/main" id="{A0DD7824-86DA-4405-BFED-102E13D34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636838"/>
            <a:ext cx="2762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Lageorientiert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Wissen oder sonstige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Fähigkeiten sind bei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Schwierigkeiten oder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Misserfolg nicht abrufbar.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Erdulder</a:t>
            </a:r>
          </a:p>
        </p:txBody>
      </p:sp>
      <p:sp>
        <p:nvSpPr>
          <p:cNvPr id="21511" name="Textfeld 4">
            <a:extLst>
              <a:ext uri="{FF2B5EF4-FFF2-40B4-BE49-F238E27FC236}">
                <a16:creationId xmlns:a16="http://schemas.microsoft.com/office/drawing/2014/main" id="{3CB6EFA4-D79E-4D0A-ACDD-5FAF0C0E4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805488"/>
            <a:ext cx="69929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Die Handlungsorientierung wird noch mal unterschieden zwischen: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Handlungsorientierung bei Schwierigkeiten (HOP)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Handlungsorientierung bei Misserfolg (HOM)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6">
            <a:extLst>
              <a:ext uri="{FF2B5EF4-FFF2-40B4-BE49-F238E27FC236}">
                <a16:creationId xmlns:a16="http://schemas.microsoft.com/office/drawing/2014/main" id="{B769103B-067A-45E8-B97D-0ACA48546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2531" name="Rectangle 21">
            <a:extLst>
              <a:ext uri="{FF2B5EF4-FFF2-40B4-BE49-F238E27FC236}">
                <a16:creationId xmlns:a16="http://schemas.microsoft.com/office/drawing/2014/main" id="{5E3A7E72-B714-44FB-A187-03E0A42A2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de-DE" altLang="de-DE" sz="600"/>
            </a:br>
            <a:endParaRPr lang="de-DE" altLang="de-DE" sz="120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grpSp>
        <p:nvGrpSpPr>
          <p:cNvPr id="22532" name="Gruppieren 1">
            <a:extLst>
              <a:ext uri="{FF2B5EF4-FFF2-40B4-BE49-F238E27FC236}">
                <a16:creationId xmlns:a16="http://schemas.microsoft.com/office/drawing/2014/main" id="{04CD896C-26F5-4ED4-909A-8922DFBBFEE7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33375"/>
            <a:ext cx="8062913" cy="6211888"/>
            <a:chOff x="250825" y="333375"/>
            <a:chExt cx="8062913" cy="6211888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6138E9D3-6A85-4C42-ADD9-8AFB3A614646}"/>
                </a:ext>
              </a:extLst>
            </p:cNvPr>
            <p:cNvSpPr/>
            <p:nvPr/>
          </p:nvSpPr>
          <p:spPr>
            <a:xfrm>
              <a:off x="1985963" y="2060575"/>
              <a:ext cx="4746625" cy="338455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2534" name="Picture 9">
              <a:extLst>
                <a:ext uri="{FF2B5EF4-FFF2-40B4-BE49-F238E27FC236}">
                  <a16:creationId xmlns:a16="http://schemas.microsoft.com/office/drawing/2014/main" id="{76ADC05C-8DF0-4AAC-88BC-4815F19201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975" y="1404938"/>
              <a:ext cx="1517650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3">
              <a:extLst>
                <a:ext uri="{FF2B5EF4-FFF2-40B4-BE49-F238E27FC236}">
                  <a16:creationId xmlns:a16="http://schemas.microsoft.com/office/drawing/2014/main" id="{218C13C5-5D3F-426A-8893-CADE089B7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2901950"/>
              <a:ext cx="1482725" cy="146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Picture 1">
              <a:extLst>
                <a:ext uri="{FF2B5EF4-FFF2-40B4-BE49-F238E27FC236}">
                  <a16:creationId xmlns:a16="http://schemas.microsoft.com/office/drawing/2014/main" id="{81D04DD3-C694-4D74-80B5-E9CB39CE5F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988" y="4508500"/>
              <a:ext cx="1597025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7" name="Textfeld 19">
              <a:extLst>
                <a:ext uri="{FF2B5EF4-FFF2-40B4-BE49-F238E27FC236}">
                  <a16:creationId xmlns:a16="http://schemas.microsoft.com/office/drawing/2014/main" id="{360BCA59-CC02-4DF5-BBCE-60B048CE40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4741" y="333375"/>
              <a:ext cx="24545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Handeln in der Schule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- Der Lernkreislauf -</a:t>
              </a:r>
            </a:p>
          </p:txBody>
        </p:sp>
        <p:sp>
          <p:nvSpPr>
            <p:cNvPr id="22538" name="Textfeld 21">
              <a:extLst>
                <a:ext uri="{FF2B5EF4-FFF2-40B4-BE49-F238E27FC236}">
                  <a16:creationId xmlns:a16="http://schemas.microsoft.com/office/drawing/2014/main" id="{61C9F0AF-50E3-486C-825A-75831AF3FB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5088" y="1022350"/>
              <a:ext cx="12398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chemeClr val="bg1"/>
                  </a:solidFill>
                </a:rPr>
                <a:t>Aufgabe /Ziel</a:t>
              </a:r>
            </a:p>
          </p:txBody>
        </p:sp>
        <p:sp>
          <p:nvSpPr>
            <p:cNvPr id="22539" name="Textfeld 22">
              <a:extLst>
                <a:ext uri="{FF2B5EF4-FFF2-40B4-BE49-F238E27FC236}">
                  <a16:creationId xmlns:a16="http://schemas.microsoft.com/office/drawing/2014/main" id="{96B7D2A9-4342-46BC-B8E7-D5C27146FC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4750" y="3454400"/>
              <a:ext cx="5429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chemeClr val="bg1"/>
                  </a:solidFill>
                </a:rPr>
                <a:t>Plan</a:t>
              </a:r>
            </a:p>
          </p:txBody>
        </p:sp>
        <p:sp>
          <p:nvSpPr>
            <p:cNvPr id="22540" name="Textfeld 23">
              <a:extLst>
                <a:ext uri="{FF2B5EF4-FFF2-40B4-BE49-F238E27FC236}">
                  <a16:creationId xmlns:a16="http://schemas.microsoft.com/office/drawing/2014/main" id="{EA981912-81CF-4700-A5CA-5106BC6268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3" y="6237288"/>
              <a:ext cx="26828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chemeClr val="bg1"/>
                  </a:solidFill>
                </a:rPr>
                <a:t>Umsetzung / Aufgabe erledigen</a:t>
              </a:r>
            </a:p>
          </p:txBody>
        </p:sp>
        <p:sp>
          <p:nvSpPr>
            <p:cNvPr id="22541" name="Textfeld 24">
              <a:extLst>
                <a:ext uri="{FF2B5EF4-FFF2-40B4-BE49-F238E27FC236}">
                  <a16:creationId xmlns:a16="http://schemas.microsoft.com/office/drawing/2014/main" id="{53AB9A7C-1814-4D38-B946-582991A54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825" y="3378200"/>
              <a:ext cx="1041400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chemeClr val="bg1"/>
                  </a:solidFill>
                </a:rPr>
                <a:t>Reflexion 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400">
                  <a:solidFill>
                    <a:schemeClr val="bg1"/>
                  </a:solidFill>
                </a:rPr>
                <a:t>Bewertung</a:t>
              </a:r>
            </a:p>
          </p:txBody>
        </p:sp>
        <p:pic>
          <p:nvPicPr>
            <p:cNvPr id="22542" name="Picture 4">
              <a:extLst>
                <a:ext uri="{FF2B5EF4-FFF2-40B4-BE49-F238E27FC236}">
                  <a16:creationId xmlns:a16="http://schemas.microsoft.com/office/drawing/2014/main" id="{691BD980-4EE4-4E78-A70E-044ACEF5BF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0038" y="2914650"/>
              <a:ext cx="1560512" cy="145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Textfeld 26">
              <a:extLst>
                <a:ext uri="{FF2B5EF4-FFF2-40B4-BE49-F238E27FC236}">
                  <a16:creationId xmlns:a16="http://schemas.microsoft.com/office/drawing/2014/main" id="{FF89EC34-1572-4740-8477-D57CABEB2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6325" y="2136775"/>
              <a:ext cx="2082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Selbstbestimmung</a:t>
              </a:r>
            </a:p>
          </p:txBody>
        </p:sp>
        <p:sp>
          <p:nvSpPr>
            <p:cNvPr id="22544" name="Textfeld 31">
              <a:extLst>
                <a:ext uri="{FF2B5EF4-FFF2-40B4-BE49-F238E27FC236}">
                  <a16:creationId xmlns:a16="http://schemas.microsoft.com/office/drawing/2014/main" id="{28D4A935-EA6B-40EA-815E-5D15132FC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8725" y="4900613"/>
              <a:ext cx="2005013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Selbstmotivation 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HOP</a:t>
              </a:r>
            </a:p>
          </p:txBody>
        </p:sp>
        <p:sp>
          <p:nvSpPr>
            <p:cNvPr id="22545" name="Textfeld 32">
              <a:extLst>
                <a:ext uri="{FF2B5EF4-FFF2-40B4-BE49-F238E27FC236}">
                  <a16:creationId xmlns:a16="http://schemas.microsoft.com/office/drawing/2014/main" id="{4CFD7832-EFD3-4C3D-9637-9C5196EEE5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238" y="5049838"/>
              <a:ext cx="1979612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Selbstmotivation/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Selbstberuhigung</a:t>
              </a:r>
            </a:p>
          </p:txBody>
        </p:sp>
        <p:sp>
          <p:nvSpPr>
            <p:cNvPr id="22546" name="Textfeld 33">
              <a:extLst>
                <a:ext uri="{FF2B5EF4-FFF2-40B4-BE49-F238E27FC236}">
                  <a16:creationId xmlns:a16="http://schemas.microsoft.com/office/drawing/2014/main" id="{269ACBA7-4BF2-42A3-B6DE-995C1BA67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438" y="2060575"/>
              <a:ext cx="210820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Selbstberuhigung /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HOM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92F4518E-0BA8-4190-8687-0ECFBE30F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549275"/>
            <a:ext cx="7772400" cy="1470025"/>
          </a:xfrm>
        </p:spPr>
        <p:txBody>
          <a:bodyPr/>
          <a:lstStyle/>
          <a:p>
            <a:r>
              <a:rPr lang="de-DE" altLang="de-DE">
                <a:solidFill>
                  <a:schemeClr val="bg1"/>
                </a:solidFill>
              </a:rPr>
              <a:t>EOS Potentialanalyse</a:t>
            </a:r>
          </a:p>
        </p:txBody>
      </p:sp>
      <p:sp>
        <p:nvSpPr>
          <p:cNvPr id="2051" name="Untertitel 2">
            <a:extLst>
              <a:ext uri="{FF2B5EF4-FFF2-40B4-BE49-F238E27FC236}">
                <a16:creationId xmlns:a16="http://schemas.microsoft.com/office/drawing/2014/main" id="{32F62911-8478-49D0-9F99-67CDCC51B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9475" y="1989138"/>
            <a:ext cx="6481763" cy="4105275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chemeClr val="bg1"/>
                </a:solidFill>
              </a:rPr>
              <a:t>Diagnostik zur Feststellung von Selbstkompetenzen und Motiven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chemeClr val="bg1"/>
                </a:solidFill>
              </a:rPr>
              <a:t>Wodurch wird meine Schulleistung beeinflusst?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chemeClr val="bg1"/>
                </a:solidFill>
              </a:rPr>
              <a:t>Besserer Verständnis persönlicher Kompetenzen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chemeClr val="bg1"/>
                </a:solidFill>
              </a:rPr>
              <a:t>Basis für Trainingsmöglichkeiten der Selbstentwicklung</a:t>
            </a:r>
          </a:p>
          <a:p>
            <a:pPr algn="l">
              <a:defRPr/>
            </a:pPr>
            <a:endParaRPr lang="de-DE" altLang="de-DE" sz="2400" dirty="0">
              <a:solidFill>
                <a:schemeClr val="bg1"/>
              </a:solidFill>
            </a:endParaRPr>
          </a:p>
        </p:txBody>
      </p:sp>
      <p:pic>
        <p:nvPicPr>
          <p:cNvPr id="23556" name="Grafik 2">
            <a:extLst>
              <a:ext uri="{FF2B5EF4-FFF2-40B4-BE49-F238E27FC236}">
                <a16:creationId xmlns:a16="http://schemas.microsoft.com/office/drawing/2014/main" id="{A354DDAF-10C4-4B75-A868-F5E653759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4" t="14178" r="50671" b="21420"/>
          <a:stretch>
            <a:fillRect/>
          </a:stretch>
        </p:blipFill>
        <p:spPr bwMode="auto">
          <a:xfrm>
            <a:off x="323850" y="2349500"/>
            <a:ext cx="28956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11A4833F-4673-4708-BA64-E76A833B8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39487" r="51292" b="13496"/>
          <a:stretch>
            <a:fillRect/>
          </a:stretch>
        </p:blipFill>
        <p:spPr bwMode="auto">
          <a:xfrm>
            <a:off x="2700338" y="2420938"/>
            <a:ext cx="3079750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9" name="Textfeld 1">
            <a:extLst>
              <a:ext uri="{FF2B5EF4-FFF2-40B4-BE49-F238E27FC236}">
                <a16:creationId xmlns:a16="http://schemas.microsoft.com/office/drawing/2014/main" id="{7F520DDC-CD16-4108-B174-E0C4F2775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25538"/>
            <a:ext cx="8029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Jeder Mensch sieht die Welt ein bisschen anders. Also ist es vollkommen ok,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wenn du die Welt auf deine eigene Weise siehst.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hteck 1">
            <a:extLst>
              <a:ext uri="{FF2B5EF4-FFF2-40B4-BE49-F238E27FC236}">
                <a16:creationId xmlns:a16="http://schemas.microsoft.com/office/drawing/2014/main" id="{44054461-DAC3-464A-B9F0-FFAB767DF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9275"/>
            <a:ext cx="74882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chemeClr val="bg1"/>
                </a:solidFill>
              </a:rPr>
              <a:t>Benutzerleitfaden für die Testdurchführung- Klient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1) Loggen Sie sich auf der Startseite (https://www.impart.de) mit den folgenden Daten auf Ihrem Zettel ein: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	Benutzername: Abkürzung  Name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	Login: Zahlencode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2) Klicken Sie auf den Button 'Start Test'.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3) Folgen Sie den weiteren Anweisungen.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4) Bitte beachten Sie, dass Sie die Fragen nach Alter und Geschlecht korrekt beantworten. Diese sind für die Auswertung äußerst wichtig.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5) Sie können während der Durchführung des Tests beliebig eine Pause machen und sich später erneut einloggen.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Inhaltsplatzhalter 2">
            <a:extLst>
              <a:ext uri="{FF2B5EF4-FFF2-40B4-BE49-F238E27FC236}">
                <a16:creationId xmlns:a16="http://schemas.microsoft.com/office/drawing/2014/main" id="{B0A18994-2525-4D05-9A96-FF253C9D316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52463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endParaRPr lang="de-DE" altLang="de-DE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de-DE" altLang="de-DE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endParaRPr lang="de-DE" altLang="de-DE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Es steckt in Dir</a:t>
            </a:r>
          </a:p>
          <a:p>
            <a:pPr marL="0" indent="0">
              <a:buFontTx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pic>
        <p:nvPicPr>
          <p:cNvPr id="4099" name="Grafik 2">
            <a:extLst>
              <a:ext uri="{FF2B5EF4-FFF2-40B4-BE49-F238E27FC236}">
                <a16:creationId xmlns:a16="http://schemas.microsoft.com/office/drawing/2014/main" id="{8ED5490A-5039-453A-9EE2-C4F3B141C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44" t="14178" r="50671" b="21420"/>
          <a:stretch>
            <a:fillRect/>
          </a:stretch>
        </p:blipFill>
        <p:spPr bwMode="auto">
          <a:xfrm>
            <a:off x="4356100" y="1196975"/>
            <a:ext cx="354330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EBAE1946-CB20-424F-AE70-AF6ED6EDB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>
                <a:solidFill>
                  <a:schemeClr val="bg1"/>
                </a:solidFill>
              </a:rPr>
              <a:t>Wodurch wird die Schulleistung beeinflusst?</a:t>
            </a:r>
          </a:p>
        </p:txBody>
      </p:sp>
      <p:sp>
        <p:nvSpPr>
          <p:cNvPr id="5123" name="Inhaltsplatzhalter 2">
            <a:extLst>
              <a:ext uri="{FF2B5EF4-FFF2-40B4-BE49-F238E27FC236}">
                <a16:creationId xmlns:a16="http://schemas.microsoft.com/office/drawing/2014/main" id="{A25AC1BD-4E0D-44A4-8D91-48CB97072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altLang="de-DE">
              <a:solidFill>
                <a:schemeClr val="bg1"/>
              </a:solidFill>
            </a:endParaRPr>
          </a:p>
          <a:p>
            <a:pPr marL="0" indent="0">
              <a:buFontTx/>
              <a:buNone/>
            </a:pPr>
            <a:r>
              <a:rPr lang="de-DE" altLang="de-DE">
                <a:solidFill>
                  <a:schemeClr val="bg1"/>
                </a:solidFill>
              </a:rPr>
              <a:t>Fünf Wege der Beeinflussung der Schulleistung:</a:t>
            </a:r>
          </a:p>
          <a:p>
            <a:pPr marL="0" indent="0">
              <a:buFontTx/>
              <a:buNone/>
            </a:pPr>
            <a:endParaRPr lang="de-DE" altLang="de-DE">
              <a:solidFill>
                <a:schemeClr val="bg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C5529120-982C-4980-B8E5-19BE92B923B2}"/>
              </a:ext>
            </a:extLst>
          </p:cNvPr>
          <p:cNvCxnSpPr/>
          <p:nvPr/>
        </p:nvCxnSpPr>
        <p:spPr>
          <a:xfrm>
            <a:off x="971550" y="4076700"/>
            <a:ext cx="3313113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Textfeld 5">
            <a:extLst>
              <a:ext uri="{FF2B5EF4-FFF2-40B4-BE49-F238E27FC236}">
                <a16:creationId xmlns:a16="http://schemas.microsoft.com/office/drawing/2014/main" id="{A4A46813-4C69-4CA0-83E3-0D35A0BE1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650" y="389255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Direkte Beeinflussung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ABCBC015-B979-44DC-951C-356C071952B8}"/>
              </a:ext>
            </a:extLst>
          </p:cNvPr>
          <p:cNvCxnSpPr/>
          <p:nvPr/>
        </p:nvCxnSpPr>
        <p:spPr>
          <a:xfrm>
            <a:off x="971550" y="4652963"/>
            <a:ext cx="3313113" cy="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7" name="Textfeld 9">
            <a:extLst>
              <a:ext uri="{FF2B5EF4-FFF2-40B4-BE49-F238E27FC236}">
                <a16:creationId xmlns:a16="http://schemas.microsoft.com/office/drawing/2014/main" id="{5115453D-CB5F-4976-B6B0-49D4A36A0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4468813"/>
            <a:ext cx="2582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Indirekte Beeinflussung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724AAC1-DA26-4792-AC83-6EFE480CBA63}"/>
              </a:ext>
            </a:extLst>
          </p:cNvPr>
          <p:cNvSpPr/>
          <p:nvPr/>
        </p:nvSpPr>
        <p:spPr>
          <a:xfrm>
            <a:off x="1338263" y="1603375"/>
            <a:ext cx="2232025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Intelligenz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2F29E12-8139-4AB4-A2AB-C6FCB5864643}"/>
              </a:ext>
            </a:extLst>
          </p:cNvPr>
          <p:cNvSpPr/>
          <p:nvPr/>
        </p:nvSpPr>
        <p:spPr>
          <a:xfrm>
            <a:off x="3425825" y="3548063"/>
            <a:ext cx="2232025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Lehrerurteil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9D98940-C23E-43D2-AAAE-31A0BC926FB3}"/>
              </a:ext>
            </a:extLst>
          </p:cNvPr>
          <p:cNvCxnSpPr>
            <a:stCxn id="4" idx="6"/>
          </p:cNvCxnSpPr>
          <p:nvPr/>
        </p:nvCxnSpPr>
        <p:spPr>
          <a:xfrm>
            <a:off x="3570288" y="2060575"/>
            <a:ext cx="2016125" cy="127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17A9EBEE-CCE8-41E0-B48E-E5A98082FED1}"/>
              </a:ext>
            </a:extLst>
          </p:cNvPr>
          <p:cNvCxnSpPr>
            <a:stCxn id="4" idx="4"/>
            <a:endCxn id="6" idx="1"/>
          </p:cNvCxnSpPr>
          <p:nvPr/>
        </p:nvCxnSpPr>
        <p:spPr>
          <a:xfrm>
            <a:off x="2454275" y="2517775"/>
            <a:ext cx="1298575" cy="116363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39132E8-FA3A-436E-AB47-812104C9D561}"/>
              </a:ext>
            </a:extLst>
          </p:cNvPr>
          <p:cNvCxnSpPr>
            <a:stCxn id="6" idx="7"/>
          </p:cNvCxnSpPr>
          <p:nvPr/>
        </p:nvCxnSpPr>
        <p:spPr>
          <a:xfrm flipV="1">
            <a:off x="5330825" y="2543175"/>
            <a:ext cx="1385888" cy="1138238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feld 12">
            <a:extLst>
              <a:ext uri="{FF2B5EF4-FFF2-40B4-BE49-F238E27FC236}">
                <a16:creationId xmlns:a16="http://schemas.microsoft.com/office/drawing/2014/main" id="{473F1DF2-43F3-43F3-845A-166999294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603375"/>
            <a:ext cx="312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52" name="Textfeld 13">
            <a:extLst>
              <a:ext uri="{FF2B5EF4-FFF2-40B4-BE49-F238E27FC236}">
                <a16:creationId xmlns:a16="http://schemas.microsoft.com/office/drawing/2014/main" id="{815C1FFA-A69C-4878-8517-D231331CA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106738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153" name="Textfeld 14">
            <a:extLst>
              <a:ext uri="{FF2B5EF4-FFF2-40B4-BE49-F238E27FC236}">
                <a16:creationId xmlns:a16="http://schemas.microsoft.com/office/drawing/2014/main" id="{F98F792A-2687-4ACE-B635-A2F32DF49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307340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AFA477A-80B9-4F58-A883-8BFFDCA8AFFB}"/>
              </a:ext>
            </a:extLst>
          </p:cNvPr>
          <p:cNvSpPr/>
          <p:nvPr/>
        </p:nvSpPr>
        <p:spPr>
          <a:xfrm>
            <a:off x="5586413" y="1609725"/>
            <a:ext cx="2232025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Note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B3AF896E-B6A6-4625-989F-8CD90F483CAD}"/>
              </a:ext>
            </a:extLst>
          </p:cNvPr>
          <p:cNvSpPr/>
          <p:nvPr/>
        </p:nvSpPr>
        <p:spPr>
          <a:xfrm>
            <a:off x="395288" y="1268413"/>
            <a:ext cx="3175000" cy="1249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Leistungsmotivation mit Selbstbeteiligung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A5592E4-13BA-4BB5-B548-67A4A8E6661A}"/>
              </a:ext>
            </a:extLst>
          </p:cNvPr>
          <p:cNvSpPr/>
          <p:nvPr/>
        </p:nvSpPr>
        <p:spPr>
          <a:xfrm>
            <a:off x="2974975" y="3548063"/>
            <a:ext cx="3168650" cy="1249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Planungsfähigkeit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9E823B6A-DEEC-4DE0-A84C-B77EB8D5B99A}"/>
              </a:ext>
            </a:extLst>
          </p:cNvPr>
          <p:cNvCxnSpPr>
            <a:endCxn id="18" idx="2"/>
          </p:cNvCxnSpPr>
          <p:nvPr/>
        </p:nvCxnSpPr>
        <p:spPr>
          <a:xfrm>
            <a:off x="3570288" y="1860550"/>
            <a:ext cx="2016125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B4058F7-FF6E-4B78-8D25-8AE367860BC7}"/>
              </a:ext>
            </a:extLst>
          </p:cNvPr>
          <p:cNvCxnSpPr>
            <a:stCxn id="4" idx="4"/>
            <a:endCxn id="6" idx="1"/>
          </p:cNvCxnSpPr>
          <p:nvPr/>
        </p:nvCxnSpPr>
        <p:spPr>
          <a:xfrm>
            <a:off x="1982788" y="2517775"/>
            <a:ext cx="1457325" cy="121285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3D50C24E-FD99-4C54-91E3-F99FF888A878}"/>
              </a:ext>
            </a:extLst>
          </p:cNvPr>
          <p:cNvCxnSpPr>
            <a:stCxn id="6" idx="7"/>
          </p:cNvCxnSpPr>
          <p:nvPr/>
        </p:nvCxnSpPr>
        <p:spPr>
          <a:xfrm flipV="1">
            <a:off x="5680075" y="2473325"/>
            <a:ext cx="1060450" cy="12573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feld 12">
            <a:extLst>
              <a:ext uri="{FF2B5EF4-FFF2-40B4-BE49-F238E27FC236}">
                <a16:creationId xmlns:a16="http://schemas.microsoft.com/office/drawing/2014/main" id="{052D3087-4959-45FE-910E-1057E39A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419225"/>
            <a:ext cx="31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176" name="Textfeld 13">
            <a:extLst>
              <a:ext uri="{FF2B5EF4-FFF2-40B4-BE49-F238E27FC236}">
                <a16:creationId xmlns:a16="http://schemas.microsoft.com/office/drawing/2014/main" id="{097E9B4D-ECB6-45E8-A5CD-6974B6D1C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31702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177" name="Textfeld 14">
            <a:extLst>
              <a:ext uri="{FF2B5EF4-FFF2-40B4-BE49-F238E27FC236}">
                <a16:creationId xmlns:a16="http://schemas.microsoft.com/office/drawing/2014/main" id="{6AD0EB5D-FF77-4938-96BC-945A2B13E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307340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DB82487-44B7-4234-BDA6-CEE7A70EBF6A}"/>
              </a:ext>
            </a:extLst>
          </p:cNvPr>
          <p:cNvSpPr/>
          <p:nvPr/>
        </p:nvSpPr>
        <p:spPr>
          <a:xfrm>
            <a:off x="5586413" y="1196975"/>
            <a:ext cx="3233737" cy="13271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Noten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60664631-A63D-4297-B326-2A26989A6C57}"/>
              </a:ext>
            </a:extLst>
          </p:cNvPr>
          <p:cNvSpPr/>
          <p:nvPr/>
        </p:nvSpPr>
        <p:spPr>
          <a:xfrm>
            <a:off x="395288" y="1268413"/>
            <a:ext cx="3175000" cy="1249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Selbstberuhigungs-</a:t>
            </a:r>
          </a:p>
          <a:p>
            <a:pPr algn="ctr">
              <a:defRPr/>
            </a:pPr>
            <a:r>
              <a:rPr lang="de-DE"/>
              <a:t>Kompetenzen</a:t>
            </a:r>
            <a:endParaRPr lang="de-DE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2D2E44E5-5FD5-47E6-A723-DE0C80E10E0B}"/>
              </a:ext>
            </a:extLst>
          </p:cNvPr>
          <p:cNvSpPr/>
          <p:nvPr/>
        </p:nvSpPr>
        <p:spPr>
          <a:xfrm>
            <a:off x="2974975" y="3548063"/>
            <a:ext cx="3168650" cy="124936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Niedrige Stressbelastung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F1D7B09-A5D5-466B-AB2C-BEC73D0941BF}"/>
              </a:ext>
            </a:extLst>
          </p:cNvPr>
          <p:cNvCxnSpPr>
            <a:stCxn id="4" idx="4"/>
            <a:endCxn id="6" idx="1"/>
          </p:cNvCxnSpPr>
          <p:nvPr/>
        </p:nvCxnSpPr>
        <p:spPr>
          <a:xfrm>
            <a:off x="1982788" y="2517775"/>
            <a:ext cx="1457325" cy="121285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E06B72D2-1BD7-4828-8C3E-8CB6E5A1CF4E}"/>
              </a:ext>
            </a:extLst>
          </p:cNvPr>
          <p:cNvCxnSpPr>
            <a:stCxn id="6" idx="7"/>
          </p:cNvCxnSpPr>
          <p:nvPr/>
        </p:nvCxnSpPr>
        <p:spPr>
          <a:xfrm flipV="1">
            <a:off x="5680075" y="2473325"/>
            <a:ext cx="1060450" cy="1257300"/>
          </a:xfrm>
          <a:prstGeom prst="straightConnector1">
            <a:avLst/>
          </a:prstGeom>
          <a:ln w="254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feld 13">
            <a:extLst>
              <a:ext uri="{FF2B5EF4-FFF2-40B4-BE49-F238E27FC236}">
                <a16:creationId xmlns:a16="http://schemas.microsoft.com/office/drawing/2014/main" id="{87A1046E-BED2-4268-B83C-ECFFDDE82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3170238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8199" name="Textfeld 14">
            <a:extLst>
              <a:ext uri="{FF2B5EF4-FFF2-40B4-BE49-F238E27FC236}">
                <a16:creationId xmlns:a16="http://schemas.microsoft.com/office/drawing/2014/main" id="{CE4AFC28-8494-4002-82F0-609EA1D11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25" y="3073400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7D2ABDA-9708-42DE-AC4D-7ADF7B2B3BF2}"/>
              </a:ext>
            </a:extLst>
          </p:cNvPr>
          <p:cNvSpPr/>
          <p:nvPr/>
        </p:nvSpPr>
        <p:spPr>
          <a:xfrm>
            <a:off x="5586413" y="1196975"/>
            <a:ext cx="3233737" cy="13271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Noten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10F6DB82-0AAC-4A44-81A4-4D6312148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de-DE" altLang="de-DE" sz="3200">
                <a:solidFill>
                  <a:schemeClr val="bg1"/>
                </a:solidFill>
              </a:rPr>
              <a:t>„Was alles ist Notwendig, damit wir in der Lage sind, das zu tun, was für uns gut und richtig ist?“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04DF96A-FD9B-44CA-8FD5-07136C73F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8" b="10571"/>
          <a:stretch>
            <a:fillRect/>
          </a:stretch>
        </p:blipFill>
        <p:spPr bwMode="auto">
          <a:xfrm>
            <a:off x="900113" y="2420938"/>
            <a:ext cx="330835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Textfeld 1">
            <a:extLst>
              <a:ext uri="{FF2B5EF4-FFF2-40B4-BE49-F238E27FC236}">
                <a16:creationId xmlns:a16="http://schemas.microsoft.com/office/drawing/2014/main" id="{85F8EA7A-C9B5-4BFF-8A9C-35CA1B253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016250"/>
            <a:ext cx="32766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Je länger du das Gleiche tust,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 desto schwerer fällt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>
                <a:solidFill>
                  <a:schemeClr val="bg1"/>
                </a:solidFill>
              </a:rPr>
              <a:t>es dir, Neues auszuprobieren.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69DDBE96-2CE5-402F-85DD-2821199A76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2988" y="692150"/>
            <a:ext cx="8229600" cy="1143000"/>
          </a:xfrm>
        </p:spPr>
        <p:txBody>
          <a:bodyPr/>
          <a:lstStyle/>
          <a:p>
            <a:pPr algn="l"/>
            <a:r>
              <a:rPr lang="de-DE" altLang="de-DE" sz="2800">
                <a:solidFill>
                  <a:schemeClr val="bg1"/>
                </a:solidFill>
              </a:rPr>
              <a:t>Persönlichkeit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84BC94-8DC4-4611-B485-6D9EBFE24C0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9750" y="2205038"/>
            <a:ext cx="8002588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solidFill>
                  <a:schemeClr val="bg1"/>
                </a:solidFill>
              </a:rPr>
              <a:t>Was treibt uns im Leben an?</a:t>
            </a:r>
          </a:p>
          <a:p>
            <a:pPr marL="0" indent="0">
              <a:buFontTx/>
              <a:buNone/>
              <a:defRPr/>
            </a:pPr>
            <a:endParaRPr lang="de-DE" sz="24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de-DE" sz="2400" dirty="0">
                <a:solidFill>
                  <a:schemeClr val="bg1"/>
                </a:solidFill>
              </a:rPr>
              <a:t>Was steuert unsere Handlungen?</a:t>
            </a:r>
          </a:p>
          <a:p>
            <a:pPr>
              <a:defRPr/>
            </a:pPr>
            <a:endParaRPr lang="de-DE" dirty="0">
              <a:solidFill>
                <a:schemeClr val="bg1"/>
              </a:solidFill>
            </a:endParaRPr>
          </a:p>
          <a:p>
            <a:pPr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415</Words>
  <Application>Microsoft Office PowerPoint</Application>
  <PresentationFormat>Bildschirmpräsentation (4:3)</PresentationFormat>
  <Paragraphs>197</Paragraphs>
  <Slides>24</Slides>
  <Notes>23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Standarddesign</vt:lpstr>
      <vt:lpstr>PowerPoint-Präsentation</vt:lpstr>
      <vt:lpstr>Persönliche Kompetenzen entdecken und entwickeln</vt:lpstr>
      <vt:lpstr>PowerPoint-Präsentation</vt:lpstr>
      <vt:lpstr>Wodurch wird die Schulleistung beeinflusst?</vt:lpstr>
      <vt:lpstr>PowerPoint-Präsentation</vt:lpstr>
      <vt:lpstr>PowerPoint-Präsentation</vt:lpstr>
      <vt:lpstr>PowerPoint-Präsentation</vt:lpstr>
      <vt:lpstr>„Was alles ist Notwendig, damit wir in der Lage sind, das zu tun, was für uns gut und richtig ist?“</vt:lpstr>
      <vt:lpstr>Persönlichkeit</vt:lpstr>
      <vt:lpstr>Was treibt uns im Leben an?</vt:lpstr>
      <vt:lpstr>Motive lenken unsere Aufmerksamkeit und unsere Emotionen und lassen uns unsere Umwelt je nach ihrer Ausprägung wahrnehmen und entsprechend handeln.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Selbstmotivation</vt:lpstr>
      <vt:lpstr>Selbstberuhigung</vt:lpstr>
      <vt:lpstr>Selbstbestimmung</vt:lpstr>
      <vt:lpstr>PowerPoint-Präsentation</vt:lpstr>
      <vt:lpstr>PowerPoint-Präsentation</vt:lpstr>
      <vt:lpstr>EOS Potentialanalyse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css</dc:creator>
  <cp:lastModifiedBy>Britta Waßmuth</cp:lastModifiedBy>
  <cp:revision>131</cp:revision>
  <cp:lastPrinted>2018-10-16T09:54:06Z</cp:lastPrinted>
  <dcterms:created xsi:type="dcterms:W3CDTF">2017-03-09T12:00:52Z</dcterms:created>
  <dcterms:modified xsi:type="dcterms:W3CDTF">2021-11-05T09:54:42Z</dcterms:modified>
</cp:coreProperties>
</file>